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Hoja1!$A$2:$A$7</c:f>
              <c:strCache>
                <c:ptCount val="6"/>
                <c:pt idx="0">
                  <c:v>MUY BUENA</c:v>
                </c:pt>
                <c:pt idx="1">
                  <c:v>BUENA</c:v>
                </c:pt>
                <c:pt idx="2">
                  <c:v>REGULAR HACIA BUENA</c:v>
                </c:pt>
                <c:pt idx="3">
                  <c:v>REGULAR HACIA MALA</c:v>
                </c:pt>
                <c:pt idx="4">
                  <c:v>MALA</c:v>
                </c:pt>
                <c:pt idx="5">
                  <c:v>MUY MALA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0.4</c:v>
                </c:pt>
                <c:pt idx="1">
                  <c:v>12.8</c:v>
                </c:pt>
                <c:pt idx="2">
                  <c:v>35.6</c:v>
                </c:pt>
                <c:pt idx="3">
                  <c:v>17.100000000000001</c:v>
                </c:pt>
                <c:pt idx="4">
                  <c:v>19.399999999999999</c:v>
                </c:pt>
                <c:pt idx="5">
                  <c:v>14.8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LUIS RATTI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Hoja1!$A$2:$A$7</c:f>
              <c:strCache>
                <c:ptCount val="6"/>
                <c:pt idx="0">
                  <c:v>MUY FAVORABLE</c:v>
                </c:pt>
                <c:pt idx="1">
                  <c:v>FAVORABLE</c:v>
                </c:pt>
                <c:pt idx="2">
                  <c:v>DESFAVORABLE</c:v>
                </c:pt>
                <c:pt idx="3">
                  <c:v>MUY DESFAVORABLE</c:v>
                </c:pt>
                <c:pt idx="4">
                  <c:v>POCA INFORMACIÓN</c:v>
                </c:pt>
                <c:pt idx="5">
                  <c:v>NO CONOCE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0</c:v>
                </c:pt>
                <c:pt idx="1">
                  <c:v>1.8</c:v>
                </c:pt>
                <c:pt idx="2">
                  <c:v>5.8</c:v>
                </c:pt>
                <c:pt idx="3">
                  <c:v>2.8</c:v>
                </c:pt>
                <c:pt idx="4">
                  <c:v>7.3</c:v>
                </c:pt>
                <c:pt idx="5">
                  <c:v>82.5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ESTOY SEGURO DE QUE VOTARÍA</c:v>
                </c:pt>
                <c:pt idx="1">
                  <c:v>QUIZÁS VOTARÍA</c:v>
                </c:pt>
                <c:pt idx="2">
                  <c:v>DIFICILMENTE VOTARÍA</c:v>
                </c:pt>
                <c:pt idx="3">
                  <c:v>JAMÁS VOTARÍA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60.6</c:v>
                </c:pt>
                <c:pt idx="1">
                  <c:v>21.4</c:v>
                </c:pt>
                <c:pt idx="2">
                  <c:v>4.5</c:v>
                </c:pt>
                <c:pt idx="3">
                  <c:v>13.5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Hoja1!$A$2:$A$10</c:f>
              <c:strCache>
                <c:ptCount val="9"/>
                <c:pt idx="0">
                  <c:v>NO VALE LA PENA</c:v>
                </c:pt>
                <c:pt idx="1">
                  <c:v>VIVE LEJOS / NO TIENE CÉDULA</c:v>
                </c:pt>
                <c:pt idx="2">
                  <c:v>NO LE INTERESA VOTAR</c:v>
                </c:pt>
                <c:pt idx="3">
                  <c:v>DECEPCIONADO</c:v>
                </c:pt>
                <c:pt idx="4">
                  <c:v>NO ME GUSTA NINGÚN CANDIDATO</c:v>
                </c:pt>
                <c:pt idx="5">
                  <c:v>NO ME INTERESA LA POLÍTICA</c:v>
                </c:pt>
                <c:pt idx="6">
                  <c:v>NO INSCRITO</c:v>
                </c:pt>
                <c:pt idx="7">
                  <c:v>NO SABE POR QUIEN VOTAR</c:v>
                </c:pt>
                <c:pt idx="8">
                  <c:v>NO RESPONDIÓ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8.9</c:v>
                </c:pt>
                <c:pt idx="1">
                  <c:v>8</c:v>
                </c:pt>
                <c:pt idx="2">
                  <c:v>7.3</c:v>
                </c:pt>
                <c:pt idx="3">
                  <c:v>6.1</c:v>
                </c:pt>
                <c:pt idx="4">
                  <c:v>3.8</c:v>
                </c:pt>
                <c:pt idx="5">
                  <c:v>0.6</c:v>
                </c:pt>
                <c:pt idx="6">
                  <c:v>15.7</c:v>
                </c:pt>
                <c:pt idx="7">
                  <c:v>6.7</c:v>
                </c:pt>
                <c:pt idx="8">
                  <c:v>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Hoja1!$A$2:$A$8</c:f>
              <c:strCache>
                <c:ptCount val="6"/>
                <c:pt idx="0">
                  <c:v>MANUEL ROSALES</c:v>
                </c:pt>
                <c:pt idx="1">
                  <c:v>LUIS CALDERA</c:v>
                </c:pt>
                <c:pt idx="2">
                  <c:v>ELY RAMÓN ATENCIO</c:v>
                </c:pt>
                <c:pt idx="3">
                  <c:v>LUIS RATTI</c:v>
                </c:pt>
                <c:pt idx="4">
                  <c:v>NO SABE</c:v>
                </c:pt>
                <c:pt idx="5">
                  <c:v>NO VOTARÍA / NINGUNO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54.6</c:v>
                </c:pt>
                <c:pt idx="1">
                  <c:v>15.4</c:v>
                </c:pt>
                <c:pt idx="2">
                  <c:v>2.9</c:v>
                </c:pt>
                <c:pt idx="3">
                  <c:v>0.3</c:v>
                </c:pt>
                <c:pt idx="4">
                  <c:v>19.3</c:v>
                </c:pt>
                <c:pt idx="5">
                  <c:v>7.6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3"/>
                <c:pt idx="0">
                  <c:v>DEBEN SER SEÑALDOS COMO TRAIDOR</c:v>
                </c:pt>
                <c:pt idx="1">
                  <c:v>ESTAN EN SU DERECHO DE HACERLO</c:v>
                </c:pt>
                <c:pt idx="2">
                  <c:v>NO SABE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15.6</c:v>
                </c:pt>
                <c:pt idx="1">
                  <c:v>73.099999999999994</c:v>
                </c:pt>
                <c:pt idx="2">
                  <c:v>11.3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3"/>
                <c:pt idx="0">
                  <c:v>SI ESTÁ DE ACUERDO</c:v>
                </c:pt>
                <c:pt idx="1">
                  <c:v>NO ESTA DE ACUERDO</c:v>
                </c:pt>
                <c:pt idx="2">
                  <c:v>NO SABE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77.400000000000006</c:v>
                </c:pt>
                <c:pt idx="1">
                  <c:v>17.399999999999999</c:v>
                </c:pt>
                <c:pt idx="2">
                  <c:v>5.3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3"/>
                <c:pt idx="0">
                  <c:v>DE ACUERDO</c:v>
                </c:pt>
                <c:pt idx="1">
                  <c:v>EN DESACUERDO</c:v>
                </c:pt>
                <c:pt idx="2">
                  <c:v>NO SABE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24.6</c:v>
                </c:pt>
                <c:pt idx="1">
                  <c:v>62.4</c:v>
                </c:pt>
                <c:pt idx="2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invertIfNegative val="0"/>
          <c:cat>
            <c:strRef>
              <c:f>Hoja1!$A$2:$A$6</c:f>
              <c:strCache>
                <c:ptCount val="5"/>
                <c:pt idx="0">
                  <c:v>MEJORANDO</c:v>
                </c:pt>
                <c:pt idx="1">
                  <c:v>IGUAL DE BUENA</c:v>
                </c:pt>
                <c:pt idx="2">
                  <c:v>IGUAL DE MALA</c:v>
                </c:pt>
                <c:pt idx="3">
                  <c:v>EMPEORANDO</c:v>
                </c:pt>
                <c:pt idx="4">
                  <c:v>NO SABE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47.5</c:v>
                </c:pt>
                <c:pt idx="1">
                  <c:v>16.8</c:v>
                </c:pt>
                <c:pt idx="2">
                  <c:v>25.9</c:v>
                </c:pt>
                <c:pt idx="3">
                  <c:v>6.4</c:v>
                </c:pt>
                <c:pt idx="4">
                  <c:v>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6915968"/>
        <c:axId val="136930048"/>
      </c:barChart>
      <c:catAx>
        <c:axId val="136915968"/>
        <c:scaling>
          <c:orientation val="minMax"/>
        </c:scaling>
        <c:delete val="0"/>
        <c:axPos val="b"/>
        <c:majorTickMark val="none"/>
        <c:minorTickMark val="none"/>
        <c:tickLblPos val="nextTo"/>
        <c:crossAx val="136930048"/>
        <c:crosses val="autoZero"/>
        <c:auto val="1"/>
        <c:lblAlgn val="ctr"/>
        <c:lblOffset val="100"/>
        <c:noMultiLvlLbl val="0"/>
      </c:catAx>
      <c:valAx>
        <c:axId val="136930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369159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IRAN MEJORANDO</c:v>
                </c:pt>
                <c:pt idx="1">
                  <c:v>SE MANTENDRÁN IGUAL</c:v>
                </c:pt>
                <c:pt idx="2">
                  <c:v>IRAN EMPEORANDO</c:v>
                </c:pt>
                <c:pt idx="3">
                  <c:v>NO SABE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60.8</c:v>
                </c:pt>
                <c:pt idx="1">
                  <c:v>10.3</c:v>
                </c:pt>
                <c:pt idx="2">
                  <c:v>12.9</c:v>
                </c:pt>
                <c:pt idx="3">
                  <c:v>16.100000000000001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Hoja1!$A$2:$A$7</c:f>
              <c:strCache>
                <c:ptCount val="6"/>
                <c:pt idx="0">
                  <c:v>MUY BUENA</c:v>
                </c:pt>
                <c:pt idx="1">
                  <c:v>BUENA</c:v>
                </c:pt>
                <c:pt idx="2">
                  <c:v>REGULAR HACIA BUENA</c:v>
                </c:pt>
                <c:pt idx="3">
                  <c:v>REGULAR HACIA MALA</c:v>
                </c:pt>
                <c:pt idx="4">
                  <c:v>MALA</c:v>
                </c:pt>
                <c:pt idx="5">
                  <c:v>MUY MAL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10.1</c:v>
                </c:pt>
                <c:pt idx="1">
                  <c:v>35.5</c:v>
                </c:pt>
                <c:pt idx="2">
                  <c:v>32.4</c:v>
                </c:pt>
                <c:pt idx="3">
                  <c:v>8.8000000000000007</c:v>
                </c:pt>
                <c:pt idx="4">
                  <c:v>10.8</c:v>
                </c:pt>
                <c:pt idx="5">
                  <c:v>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VE"/>
              <a:t>MANUEL ROSALES GUERRERO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MANUEL ROSALES GUERRERO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Hoja1!$A$2:$A$7</c:f>
              <c:strCache>
                <c:ptCount val="6"/>
                <c:pt idx="0">
                  <c:v>MUY FAVORABLE</c:v>
                </c:pt>
                <c:pt idx="1">
                  <c:v>FAVORABLE</c:v>
                </c:pt>
                <c:pt idx="2">
                  <c:v>DESFAVORABLE</c:v>
                </c:pt>
                <c:pt idx="3">
                  <c:v>MUY DESFAVORABLE</c:v>
                </c:pt>
                <c:pt idx="4">
                  <c:v>POCA INFORMACIÓN</c:v>
                </c:pt>
                <c:pt idx="5">
                  <c:v>NO CONOCE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16</c:v>
                </c:pt>
                <c:pt idx="1">
                  <c:v>56.6</c:v>
                </c:pt>
                <c:pt idx="2">
                  <c:v>20.6</c:v>
                </c:pt>
                <c:pt idx="3">
                  <c:v>5.6</c:v>
                </c:pt>
                <c:pt idx="4">
                  <c:v>0.9</c:v>
                </c:pt>
                <c:pt idx="5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LUIS CALDERA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Hoja1!$A$2:$A$7</c:f>
              <c:strCache>
                <c:ptCount val="6"/>
                <c:pt idx="0">
                  <c:v>MUY FAVORABLE</c:v>
                </c:pt>
                <c:pt idx="1">
                  <c:v>FAVORABLE</c:v>
                </c:pt>
                <c:pt idx="2">
                  <c:v>DESFAVORABLE</c:v>
                </c:pt>
                <c:pt idx="3">
                  <c:v>MUY DESFAVORABLE</c:v>
                </c:pt>
                <c:pt idx="4">
                  <c:v>POCA INFORMACIÓN</c:v>
                </c:pt>
                <c:pt idx="5">
                  <c:v>NO CONOCE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3</c:v>
                </c:pt>
                <c:pt idx="1">
                  <c:v>17.600000000000001</c:v>
                </c:pt>
                <c:pt idx="2">
                  <c:v>15</c:v>
                </c:pt>
                <c:pt idx="3">
                  <c:v>14.9</c:v>
                </c:pt>
                <c:pt idx="4">
                  <c:v>12.4</c:v>
                </c:pt>
                <c:pt idx="5">
                  <c:v>37.1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JUAN PABLO GUANIPA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Hoja1!$A$2:$A$7</c:f>
              <c:strCache>
                <c:ptCount val="6"/>
                <c:pt idx="0">
                  <c:v>MUY FAVORABLE</c:v>
                </c:pt>
                <c:pt idx="1">
                  <c:v>FAVORABLE</c:v>
                </c:pt>
                <c:pt idx="2">
                  <c:v>DESFAVORABLE</c:v>
                </c:pt>
                <c:pt idx="3">
                  <c:v>MUY DESFAVORABLE</c:v>
                </c:pt>
                <c:pt idx="4">
                  <c:v>POCA INFORMACIÓN </c:v>
                </c:pt>
                <c:pt idx="5">
                  <c:v>NO CONOCE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0.3</c:v>
                </c:pt>
                <c:pt idx="1">
                  <c:v>15.6</c:v>
                </c:pt>
                <c:pt idx="2">
                  <c:v>40</c:v>
                </c:pt>
                <c:pt idx="3">
                  <c:v>17.5</c:v>
                </c:pt>
                <c:pt idx="4">
                  <c:v>10.5</c:v>
                </c:pt>
                <c:pt idx="5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MARIA CORINA MACHADO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Hoja1!$A$2:$A$7</c:f>
              <c:strCache>
                <c:ptCount val="6"/>
                <c:pt idx="0">
                  <c:v>MUY FAVORABLE</c:v>
                </c:pt>
                <c:pt idx="1">
                  <c:v>FAVORABLE</c:v>
                </c:pt>
                <c:pt idx="2">
                  <c:v>DESFAVORABLE</c:v>
                </c:pt>
                <c:pt idx="3">
                  <c:v>MUY DESFAVORABLE</c:v>
                </c:pt>
                <c:pt idx="4">
                  <c:v>POCA INFORMACIÓN</c:v>
                </c:pt>
                <c:pt idx="5">
                  <c:v>NO CONOCE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16.899999999999999</c:v>
                </c:pt>
                <c:pt idx="1">
                  <c:v>29.4</c:v>
                </c:pt>
                <c:pt idx="2">
                  <c:v>35</c:v>
                </c:pt>
                <c:pt idx="3">
                  <c:v>13.3</c:v>
                </c:pt>
                <c:pt idx="4">
                  <c:v>4.9000000000000004</c:v>
                </c:pt>
                <c:pt idx="5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ELY RAMÓN ATENCIO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Hoja1!$A$2:$A$7</c:f>
              <c:strCache>
                <c:ptCount val="6"/>
                <c:pt idx="0">
                  <c:v>MUY FAVORABLE</c:v>
                </c:pt>
                <c:pt idx="1">
                  <c:v>FAVORABLE</c:v>
                </c:pt>
                <c:pt idx="2">
                  <c:v>DESFAVORABLE</c:v>
                </c:pt>
                <c:pt idx="3">
                  <c:v>MUY DESFAVORABLE</c:v>
                </c:pt>
                <c:pt idx="4">
                  <c:v>POCA INFORMACIÓN</c:v>
                </c:pt>
                <c:pt idx="5">
                  <c:v>NO CONOCE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0.8</c:v>
                </c:pt>
                <c:pt idx="1">
                  <c:v>8</c:v>
                </c:pt>
                <c:pt idx="2">
                  <c:v>6.6</c:v>
                </c:pt>
                <c:pt idx="3">
                  <c:v>2.4</c:v>
                </c:pt>
                <c:pt idx="4">
                  <c:v>8.4</c:v>
                </c:pt>
                <c:pt idx="5">
                  <c:v>73.900000000000006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D6891-7719-40AD-BF7B-1D1AAE8E9815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E4455-99B9-4566-A262-A1D0392C2C0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83347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E4455-99B9-4566-A262-A1D0392C2C0C}" type="slidenum">
              <a:rPr lang="es-VE" smtClean="0"/>
              <a:t>9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40282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s-VE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C23B6B-9199-43E4-8E26-EB746C5D49AF}" type="slidenum">
              <a:rPr lang="es-VE" smtClean="0"/>
              <a:t>‹Nº›</a:t>
            </a:fld>
            <a:endParaRPr lang="es-VE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224DEC2-AA79-4FD7-BB4C-ADBD81560CD1}" type="datetimeFigureOut">
              <a:rPr lang="es-VE" smtClean="0"/>
              <a:t>15/5/2025</a:t>
            </a:fld>
            <a:endParaRPr lang="es-V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4487918" y="2132856"/>
            <a:ext cx="2216989" cy="795998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115616" y="2996952"/>
            <a:ext cx="552935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b="1" dirty="0" smtClean="0">
                <a:solidFill>
                  <a:srgbClr val="0070C0"/>
                </a:solidFill>
              </a:rPr>
              <a:t>EVALUACIÓN DE GESTIÓN</a:t>
            </a:r>
          </a:p>
          <a:p>
            <a:pPr algn="r"/>
            <a:r>
              <a:rPr lang="es-ES" sz="2400" b="1" dirty="0" smtClean="0">
                <a:solidFill>
                  <a:srgbClr val="0070C0"/>
                </a:solidFill>
              </a:rPr>
              <a:t>ESTADO ZULIA</a:t>
            </a:r>
          </a:p>
          <a:p>
            <a:pPr algn="r"/>
            <a:r>
              <a:rPr lang="es-ES" sz="1600" b="1" dirty="0" smtClean="0">
                <a:solidFill>
                  <a:srgbClr val="FF0000"/>
                </a:solidFill>
              </a:rPr>
              <a:t>MAYO 2025</a:t>
            </a:r>
            <a:endParaRPr lang="es-VE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19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35879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5.- Imagen de Personalidades</a:t>
            </a:r>
          </a:p>
        </p:txBody>
      </p:sp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728685737"/>
              </p:ext>
            </p:extLst>
          </p:nvPr>
        </p:nvGraphicFramePr>
        <p:xfrm>
          <a:off x="1308070" y="227687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06224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35879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5.- Imagen de Personalidades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2221765437"/>
              </p:ext>
            </p:extLst>
          </p:nvPr>
        </p:nvGraphicFramePr>
        <p:xfrm>
          <a:off x="1272571" y="227687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3157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35879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5.- Imagen de Personalidades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4269373877"/>
              </p:ext>
            </p:extLst>
          </p:nvPr>
        </p:nvGraphicFramePr>
        <p:xfrm>
          <a:off x="1276865" y="2274329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94308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11006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5.- Imagen de Personalidades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2365399640"/>
              </p:ext>
            </p:extLst>
          </p:nvPr>
        </p:nvGraphicFramePr>
        <p:xfrm>
          <a:off x="1673326" y="242088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74836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11006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5.- Imagen de Personalidades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2053356880"/>
              </p:ext>
            </p:extLst>
          </p:nvPr>
        </p:nvGraphicFramePr>
        <p:xfrm>
          <a:off x="1308070" y="213285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15008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11006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6.- Disposición a votar elecciones gobernadores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3156724769"/>
              </p:ext>
            </p:extLst>
          </p:nvPr>
        </p:nvGraphicFramePr>
        <p:xfrm>
          <a:off x="1308070" y="2365113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48009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11006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7.- Por qué no está seguro de asistir a votar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3206546410"/>
              </p:ext>
            </p:extLst>
          </p:nvPr>
        </p:nvGraphicFramePr>
        <p:xfrm>
          <a:off x="1272571" y="213285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31765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11006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8.- Intención de voto – Gobernador del Zulia</a:t>
            </a:r>
          </a:p>
        </p:txBody>
      </p:sp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405171183"/>
              </p:ext>
            </p:extLst>
          </p:nvPr>
        </p:nvGraphicFramePr>
        <p:xfrm>
          <a:off x="683568" y="2204864"/>
          <a:ext cx="727280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8252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11006"/>
            <a:ext cx="82087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9.- Opinión sobre quienes decidan participar en la elección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561607299"/>
              </p:ext>
            </p:extLst>
          </p:nvPr>
        </p:nvGraphicFramePr>
        <p:xfrm>
          <a:off x="1475656" y="2379805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9198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11006"/>
            <a:ext cx="82087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10.- ¿De acuerdo con qué Manuel Rosales postulase a la reelección?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681334861"/>
              </p:ext>
            </p:extLst>
          </p:nvPr>
        </p:nvGraphicFramePr>
        <p:xfrm>
          <a:off x="779889" y="2365113"/>
          <a:ext cx="715236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10640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51520" y="1052736"/>
            <a:ext cx="4680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Estado Zulia – Mayo 2025</a:t>
            </a:r>
          </a:p>
          <a:p>
            <a:r>
              <a:rPr lang="es-ES" sz="2400" b="1" dirty="0" smtClean="0"/>
              <a:t>Ficha Técnica</a:t>
            </a:r>
            <a:endParaRPr lang="es-VE" sz="24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2060848"/>
            <a:ext cx="552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0070C0"/>
                </a:solidFill>
              </a:rPr>
              <a:t>Cobertura Geográfica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Estado Zulia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04369" y="3228911"/>
            <a:ext cx="552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0070C0"/>
                </a:solidFill>
              </a:rPr>
              <a:t>Universo en estudio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Persona de 18 y más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17083" y="4414367"/>
            <a:ext cx="552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0070C0"/>
                </a:solidFill>
              </a:rPr>
              <a:t>Método de Medición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Entrevistas directas en el hogar</a:t>
            </a:r>
          </a:p>
        </p:txBody>
      </p:sp>
    </p:spTree>
    <p:extLst>
      <p:ext uri="{BB962C8B-B14F-4D97-AF65-F5344CB8AC3E}">
        <p14:creationId xmlns:p14="http://schemas.microsoft.com/office/powerpoint/2010/main" val="29144844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11006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11.- </a:t>
            </a:r>
            <a:r>
              <a:rPr lang="es-ES" sz="2800" b="1" dirty="0" err="1" smtClean="0">
                <a:solidFill>
                  <a:srgbClr val="0070C0"/>
                </a:solidFill>
              </a:rPr>
              <a:t>Posici</a:t>
            </a:r>
            <a:r>
              <a:rPr lang="es-VE" sz="2800" b="1" dirty="0" err="1" smtClean="0">
                <a:solidFill>
                  <a:srgbClr val="0070C0"/>
                </a:solidFill>
              </a:rPr>
              <a:t>ón</a:t>
            </a:r>
            <a:r>
              <a:rPr lang="es-VE" sz="2800" b="1" dirty="0" smtClean="0">
                <a:solidFill>
                  <a:srgbClr val="0070C0"/>
                </a:solidFill>
              </a:rPr>
              <a:t> ante las sanciones económicas</a:t>
            </a:r>
            <a:endParaRPr lang="es-ES" sz="2800" b="1" dirty="0" smtClean="0">
              <a:solidFill>
                <a:srgbClr val="0070C0"/>
              </a:solidFill>
            </a:endParaRP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988688817"/>
              </p:ext>
            </p:extLst>
          </p:nvPr>
        </p:nvGraphicFramePr>
        <p:xfrm>
          <a:off x="1308070" y="220486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49581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4487918" y="2132856"/>
            <a:ext cx="2216989" cy="795998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115616" y="2996952"/>
            <a:ext cx="552935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b="1" dirty="0" smtClean="0">
                <a:solidFill>
                  <a:srgbClr val="0070C0"/>
                </a:solidFill>
              </a:rPr>
              <a:t>EVALUACIÓN DE GESTIÓN</a:t>
            </a:r>
          </a:p>
          <a:p>
            <a:pPr algn="r"/>
            <a:r>
              <a:rPr lang="es-ES" sz="2400" b="1" dirty="0" smtClean="0">
                <a:solidFill>
                  <a:srgbClr val="0070C0"/>
                </a:solidFill>
              </a:rPr>
              <a:t>ESTADO ZULIA</a:t>
            </a:r>
          </a:p>
          <a:p>
            <a:pPr algn="r"/>
            <a:r>
              <a:rPr lang="es-ES" sz="1600" b="1" dirty="0" smtClean="0">
                <a:solidFill>
                  <a:srgbClr val="FF0000"/>
                </a:solidFill>
              </a:rPr>
              <a:t>MAYO 2025</a:t>
            </a:r>
            <a:endParaRPr lang="es-VE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020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51520" y="1052736"/>
            <a:ext cx="4680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Estado Zulia – Mayo 2025</a:t>
            </a:r>
          </a:p>
          <a:p>
            <a:r>
              <a:rPr lang="es-ES" sz="2400" b="1" dirty="0" smtClean="0"/>
              <a:t>Ficha Técnica</a:t>
            </a:r>
            <a:endParaRPr lang="es-VE" sz="24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2060848"/>
            <a:ext cx="552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0070C0"/>
                </a:solidFill>
              </a:rPr>
              <a:t>Período de levantamiento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Del 30 de abril al 07 de mayo de 2025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04369" y="3228911"/>
            <a:ext cx="55293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0070C0"/>
                </a:solidFill>
              </a:rPr>
              <a:t>Tipo y Clase de muestreo</a:t>
            </a:r>
          </a:p>
          <a:p>
            <a:r>
              <a:rPr lang="es-ES" sz="2400" dirty="0" err="1" smtClean="0">
                <a:solidFill>
                  <a:srgbClr val="0070C0"/>
                </a:solidFill>
              </a:rPr>
              <a:t>Semi</a:t>
            </a:r>
            <a:r>
              <a:rPr lang="es-ES" sz="2400" dirty="0" smtClean="0">
                <a:solidFill>
                  <a:srgbClr val="0070C0"/>
                </a:solidFill>
              </a:rPr>
              <a:t>-probabilístico superior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Estratificado </a:t>
            </a:r>
            <a:r>
              <a:rPr lang="es-ES" sz="2400" dirty="0" err="1" smtClean="0">
                <a:solidFill>
                  <a:srgbClr val="0070C0"/>
                </a:solidFill>
              </a:rPr>
              <a:t>bietápico</a:t>
            </a:r>
            <a:endParaRPr lang="es-ES" sz="2400" dirty="0" smtClean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17083" y="4725144"/>
            <a:ext cx="552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0070C0"/>
                </a:solidFill>
              </a:rPr>
              <a:t>Tamaño de la muestra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800 entrevistas</a:t>
            </a:r>
          </a:p>
        </p:txBody>
      </p:sp>
    </p:spTree>
    <p:extLst>
      <p:ext uri="{BB962C8B-B14F-4D97-AF65-F5344CB8AC3E}">
        <p14:creationId xmlns:p14="http://schemas.microsoft.com/office/powerpoint/2010/main" val="1362262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51520" y="1052736"/>
            <a:ext cx="4680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Estado Zulia – Mayo 2025</a:t>
            </a:r>
          </a:p>
          <a:p>
            <a:r>
              <a:rPr lang="es-ES" sz="2400" b="1" dirty="0" smtClean="0"/>
              <a:t>Ficha Técnica</a:t>
            </a:r>
            <a:endParaRPr lang="es-VE" sz="2400" b="1" dirty="0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323528" y="2060848"/>
            <a:ext cx="55293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0070C0"/>
                </a:solidFill>
              </a:rPr>
              <a:t>Precisión de estimaciones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+/- 2,7% para la mayoría de las estimaciones de frecuencias simples, bajo el supuesto de equivalencia con diseños probabilísticos</a:t>
            </a:r>
          </a:p>
        </p:txBody>
      </p:sp>
    </p:spTree>
    <p:extLst>
      <p:ext uri="{BB962C8B-B14F-4D97-AF65-F5344CB8AC3E}">
        <p14:creationId xmlns:p14="http://schemas.microsoft.com/office/powerpoint/2010/main" val="1709273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51708" y="1435879"/>
            <a:ext cx="57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1.- Evaluación Situación Estado Zulia</a:t>
            </a:r>
          </a:p>
        </p:txBody>
      </p:sp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2453597514"/>
              </p:ext>
            </p:extLst>
          </p:nvPr>
        </p:nvGraphicFramePr>
        <p:xfrm>
          <a:off x="1272571" y="2035735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15407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51708" y="1435879"/>
            <a:ext cx="80647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2.- Percepción evolución del estado Zulia con Manuel Rosales</a:t>
            </a:r>
          </a:p>
        </p:txBody>
      </p:sp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2092863945"/>
              </p:ext>
            </p:extLst>
          </p:nvPr>
        </p:nvGraphicFramePr>
        <p:xfrm>
          <a:off x="1475656" y="238998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00084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51708" y="1435879"/>
            <a:ext cx="8064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3.- Expectativa de la evolución del Estado Zulia</a:t>
            </a:r>
          </a:p>
        </p:txBody>
      </p:sp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3183416102"/>
              </p:ext>
            </p:extLst>
          </p:nvPr>
        </p:nvGraphicFramePr>
        <p:xfrm>
          <a:off x="971694" y="2132856"/>
          <a:ext cx="662473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29049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51708" y="1435879"/>
            <a:ext cx="82087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4.- Evaluación Gestión del Gobernador Manuel Rosales</a:t>
            </a:r>
          </a:p>
        </p:txBody>
      </p:sp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2105781759"/>
              </p:ext>
            </p:extLst>
          </p:nvPr>
        </p:nvGraphicFramePr>
        <p:xfrm>
          <a:off x="1403648" y="227687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53828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3895" y="548680"/>
            <a:ext cx="5616624" cy="5616624"/>
          </a:xfrm>
          <a:prstGeom prst="rect">
            <a:avLst/>
          </a:prstGeom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" t="1206" r="74121" b="81059"/>
          <a:stretch/>
        </p:blipFill>
        <p:spPr>
          <a:xfrm>
            <a:off x="164077" y="116632"/>
            <a:ext cx="2216989" cy="79599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381066" y="26629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EVALUACIÓN DE GESTIÓN</a:t>
            </a:r>
          </a:p>
          <a:p>
            <a:r>
              <a:rPr lang="es-ES" sz="1600" b="1" dirty="0" smtClean="0"/>
              <a:t>ESTADO ZULIA - MAYO 2025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708" y="1435879"/>
            <a:ext cx="820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0070C0"/>
                </a:solidFill>
              </a:rPr>
              <a:t>5.- Imagen de Personalidades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1684841597"/>
              </p:ext>
            </p:extLst>
          </p:nvPr>
        </p:nvGraphicFramePr>
        <p:xfrm>
          <a:off x="1237573" y="220486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72032780"/>
      </p:ext>
    </p:extLst>
  </p:cSld>
  <p:clrMapOvr>
    <a:masterClrMapping/>
  </p:clrMapOvr>
</p:sld>
</file>

<file path=ppt/theme/theme1.xml><?xml version="1.0" encoding="utf-8"?>
<a:theme xmlns:a="http://schemas.openxmlformats.org/drawingml/2006/main" name="Compuesto">
  <a:themeElements>
    <a:clrScheme name="Compue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ue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88</TotalTime>
  <Words>374</Words>
  <Application>Microsoft Office PowerPoint</Application>
  <PresentationFormat>Presentación en pantalla (4:3)</PresentationFormat>
  <Paragraphs>82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Compuesto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Berrueta R.</dc:creator>
  <cp:lastModifiedBy>Luffi</cp:lastModifiedBy>
  <cp:revision>16</cp:revision>
  <dcterms:created xsi:type="dcterms:W3CDTF">2025-05-15T12:24:44Z</dcterms:created>
  <dcterms:modified xsi:type="dcterms:W3CDTF">2025-05-15T17:04:31Z</dcterms:modified>
</cp:coreProperties>
</file>